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73" r:id="rId3"/>
    <p:sldId id="269" r:id="rId4"/>
    <p:sldId id="260" r:id="rId5"/>
    <p:sldId id="263" r:id="rId6"/>
    <p:sldId id="261" r:id="rId7"/>
    <p:sldId id="262" r:id="rId8"/>
    <p:sldId id="270" r:id="rId9"/>
    <p:sldId id="271" r:id="rId10"/>
    <p:sldId id="264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CBAD-CDAC-4B73-A808-5FC22FD39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14891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29-F6B4-4F98-B298-9940B7BC6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83427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1C70-1038-479C-B98B-4F79E132B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895245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996CA0-C633-42FD-8935-508573A4F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975-9884-4515-B35E-BC5775305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44689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75D5-9DF2-4070-8B8C-2C72D05DC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04912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3D57-906E-4FC8-BB6E-FFFB4F550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63903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E8D-EE3A-4B30-A803-53AB0091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22085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FECA-5D4B-4EA2-93AE-0F25A14E4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73867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4DA3-A0AC-4618-9911-6E81FE9B2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64069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037E-6433-49A5-BAD5-C0CEA7727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87614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BF83-A6CB-4D49-85B5-EAB5A261C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26546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48F3-4765-4047-B4D2-BCD9A58CF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866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altLang="ja-JP" sz="6700" b="1" dirty="0">
                <a:latin typeface="Trajan-Regular" pitchFamily="2" charset="0"/>
                <a:ea typeface="ＭＳ Ｐゴシック" pitchFamily="34" charset="-128"/>
              </a:rPr>
              <a:t>C</a:t>
            </a:r>
            <a:r>
              <a:rPr lang="en-US" altLang="ja-JP" sz="4900" b="1" dirty="0">
                <a:latin typeface="Trajan-Regular" pitchFamily="2" charset="0"/>
                <a:ea typeface="ＭＳ Ｐゴシック" pitchFamily="34" charset="-128"/>
              </a:rPr>
              <a:t>ovenant </a:t>
            </a:r>
            <a:r>
              <a:rPr lang="en-US" altLang="ja-JP" sz="6700" b="1" dirty="0">
                <a:latin typeface="Trajan-Regular" pitchFamily="2" charset="0"/>
                <a:ea typeface="ＭＳ Ｐゴシック" pitchFamily="34" charset="-128"/>
              </a:rPr>
              <a:t>W</a:t>
            </a:r>
            <a:r>
              <a:rPr lang="en-US" altLang="ja-JP" sz="4900" b="1" dirty="0">
                <a:latin typeface="Trajan-Regular" pitchFamily="2" charset="0"/>
                <a:ea typeface="ＭＳ Ｐゴシック" pitchFamily="34" charset="-128"/>
              </a:rPr>
              <a:t>orld </a:t>
            </a:r>
            <a:r>
              <a:rPr lang="en-US" altLang="ja-JP" sz="6700" b="1" dirty="0" smtClean="0">
                <a:latin typeface="Trajan-Regular" pitchFamily="2" charset="0"/>
                <a:ea typeface="ＭＳ Ｐゴシック" pitchFamily="34" charset="-128"/>
              </a:rPr>
              <a:t>R</a:t>
            </a:r>
            <a:r>
              <a:rPr lang="en-US" altLang="ja-JP" sz="4900" b="1" dirty="0" smtClean="0">
                <a:latin typeface="Trajan-Regular" pitchFamily="2" charset="0"/>
                <a:ea typeface="ＭＳ Ｐゴシック" pitchFamily="34" charset="-128"/>
              </a:rPr>
              <a:t>elief</a:t>
            </a:r>
            <a:br>
              <a:rPr lang="en-US" altLang="ja-JP" sz="4900" b="1" dirty="0" smtClean="0">
                <a:latin typeface="Trajan-Regular" pitchFamily="2" charset="0"/>
                <a:ea typeface="ＭＳ Ｐゴシック" pitchFamily="34" charset="-128"/>
              </a:rPr>
            </a:br>
            <a:r>
              <a:rPr lang="en-US" altLang="ja-JP" sz="3100" b="1" dirty="0" smtClean="0">
                <a:latin typeface="Trajan-Regular" pitchFamily="2" charset="0"/>
                <a:ea typeface="ＭＳ Ｐゴシック" pitchFamily="34" charset="-128"/>
              </a:rPr>
              <a:t/>
            </a:r>
            <a:br>
              <a:rPr lang="en-US" altLang="ja-JP" sz="3100" b="1" dirty="0" smtClean="0">
                <a:latin typeface="Trajan-Regular" pitchFamily="2" charset="0"/>
                <a:ea typeface="ＭＳ Ｐゴシック" pitchFamily="34" charset="-128"/>
              </a:rPr>
            </a:br>
            <a:r>
              <a:rPr lang="en-US" altLang="ja-JP" sz="1200" b="1" dirty="0" smtClean="0">
                <a:latin typeface="Trajan-Regular" pitchFamily="2" charset="0"/>
                <a:ea typeface="ＭＳ Ｐゴシック" pitchFamily="34" charset="-128"/>
              </a:rPr>
              <a:t/>
            </a:r>
            <a:br>
              <a:rPr lang="en-US" altLang="ja-JP" sz="1200" b="1" dirty="0" smtClean="0">
                <a:latin typeface="Trajan-Regular" pitchFamily="2" charset="0"/>
                <a:ea typeface="ＭＳ Ｐゴシック" pitchFamily="34" charset="-128"/>
              </a:rPr>
            </a:br>
            <a:r>
              <a:rPr lang="en-US" altLang="ja-JP" sz="4900" b="1" dirty="0" smtClean="0">
                <a:latin typeface="Garamond" pitchFamily="18" charset="0"/>
                <a:ea typeface="ＭＳ Ｐゴシック" pitchFamily="34" charset="-128"/>
              </a:rPr>
              <a:t>Guiding Principles for</a:t>
            </a:r>
            <a:br>
              <a:rPr lang="en-US" altLang="ja-JP" sz="4900" b="1" dirty="0" smtClean="0">
                <a:latin typeface="Garamond" pitchFamily="18" charset="0"/>
                <a:ea typeface="ＭＳ Ｐゴシック" pitchFamily="34" charset="-128"/>
              </a:rPr>
            </a:br>
            <a:r>
              <a:rPr lang="en-US" altLang="ja-JP" sz="4900" b="1" dirty="0" smtClean="0">
                <a:latin typeface="Garamond" pitchFamily="18" charset="0"/>
                <a:ea typeface="ＭＳ Ｐゴシック" pitchFamily="34" charset="-128"/>
              </a:rPr>
              <a:t> Relief and Development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100" dirty="0"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399" y="3657600"/>
            <a:ext cx="2842083" cy="2514600"/>
          </a:xfrm>
          <a:prstGeom prst="rect">
            <a:avLst/>
          </a:prstGeom>
          <a:effectLst>
            <a:reflection blurRad="63500" endPos="32000" dist="1905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39825"/>
          </a:xfrm>
        </p:spPr>
        <p:txBody>
          <a:bodyPr>
            <a:noAutofit/>
          </a:bodyPr>
          <a:lstStyle/>
          <a:p>
            <a:r>
              <a:rPr lang="en-US" b="1" dirty="0"/>
              <a:t>Address root causes,</a:t>
            </a:r>
            <a:br>
              <a:rPr lang="en-US" b="1" dirty="0"/>
            </a:br>
            <a:r>
              <a:rPr lang="en-US" b="1" dirty="0"/>
              <a:t>not just symptoms</a:t>
            </a:r>
            <a:r>
              <a:rPr lang="en-US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838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Seek justice by focusing on systemic issues</a:t>
            </a:r>
          </a:p>
        </p:txBody>
      </p:sp>
      <p:pic>
        <p:nvPicPr>
          <p:cNvPr id="8" name="Picture 8" descr="IMG_5070"/>
          <p:cNvPicPr>
            <a:picLocks noChangeAspect="1" noChangeArrowheads="1"/>
          </p:cNvPicPr>
          <p:nvPr/>
        </p:nvPicPr>
        <p:blipFill>
          <a:blip r:embed="rId2" cstate="print"/>
          <a:srcRect l="10741" b="4964"/>
          <a:stretch>
            <a:fillRect/>
          </a:stretch>
        </p:blipFill>
        <p:spPr>
          <a:xfrm>
            <a:off x="2209800" y="2901950"/>
            <a:ext cx="4953000" cy="39560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153400" cy="5208587"/>
          </a:xfrm>
        </p:spPr>
        <p:txBody>
          <a:bodyPr/>
          <a:lstStyle/>
          <a:p>
            <a:r>
              <a:rPr lang="en-US" sz="5400" dirty="0"/>
              <a:t>Additional Information on the Similarities and Differences of Relief and Development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8686800" cy="1139825"/>
          </a:xfrm>
        </p:spPr>
        <p:txBody>
          <a:bodyPr/>
          <a:lstStyle/>
          <a:p>
            <a:r>
              <a:rPr lang="en-US" sz="3800" dirty="0">
                <a:latin typeface="Verdana" pitchFamily="34" charset="0"/>
              </a:rPr>
              <a:t>Relief        	            Development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327275"/>
            <a:ext cx="4495800" cy="45307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Short term</a:t>
            </a:r>
          </a:p>
          <a:p>
            <a:pPr>
              <a:buFontTx/>
              <a:buChar char="•"/>
            </a:pPr>
            <a:r>
              <a:rPr lang="en-US"/>
              <a:t>Immediate response</a:t>
            </a:r>
          </a:p>
          <a:p>
            <a:pPr>
              <a:buFontTx/>
              <a:buChar char="•"/>
            </a:pPr>
            <a:r>
              <a:rPr lang="en-US"/>
              <a:t>Survival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Most resources come from outside</a:t>
            </a:r>
          </a:p>
          <a:p>
            <a:pPr>
              <a:buFontTx/>
              <a:buChar char="•"/>
            </a:pPr>
            <a:r>
              <a:rPr lang="en-US"/>
              <a:t>Address immediate needs—stop the bleeding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327275"/>
            <a:ext cx="4495800" cy="45307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Long term</a:t>
            </a:r>
          </a:p>
          <a:p>
            <a:pPr>
              <a:buFontTx/>
              <a:buChar char="•"/>
            </a:pPr>
            <a:r>
              <a:rPr lang="en-US"/>
              <a:t>Careful preparation</a:t>
            </a:r>
          </a:p>
          <a:p>
            <a:pPr>
              <a:buFontTx/>
              <a:buChar char="•"/>
            </a:pPr>
            <a:r>
              <a:rPr lang="en-US"/>
              <a:t>Transformation and sustainability</a:t>
            </a:r>
          </a:p>
          <a:p>
            <a:pPr>
              <a:buFontTx/>
              <a:buChar char="•"/>
            </a:pPr>
            <a:r>
              <a:rPr lang="en-US"/>
              <a:t>Local resources and outside resources</a:t>
            </a:r>
          </a:p>
          <a:p>
            <a:pPr>
              <a:buFontTx/>
              <a:buChar char="•"/>
            </a:pPr>
            <a:r>
              <a:rPr lang="en-US"/>
              <a:t>Address root causes—seek justice </a:t>
            </a:r>
          </a:p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2400" y="76200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Disaster Relief vs. </a:t>
            </a:r>
            <a:b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Community Development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uiExpand="1" build="p"/>
      <p:bldP spid="266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Commonalities of </a:t>
            </a:r>
            <a:br>
              <a:rPr lang="en-US" b="1" dirty="0"/>
            </a:br>
            <a:r>
              <a:rPr lang="en-US" b="1" dirty="0"/>
              <a:t>Relief and Development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Assessment carried out with local leaders</a:t>
            </a:r>
          </a:p>
          <a:p>
            <a:pPr>
              <a:buFontTx/>
              <a:buChar char="•"/>
            </a:pPr>
            <a:r>
              <a:rPr lang="en-US" sz="2800" dirty="0"/>
              <a:t>Seek to meet the needs of all people where they are</a:t>
            </a:r>
          </a:p>
          <a:p>
            <a:pPr>
              <a:buFontTx/>
              <a:buChar char="•"/>
            </a:pPr>
            <a:r>
              <a:rPr lang="en-US" sz="2800" dirty="0"/>
              <a:t>Serve with compassion and seek justice</a:t>
            </a:r>
          </a:p>
          <a:p>
            <a:pPr>
              <a:buFontTx/>
              <a:buChar char="•"/>
            </a:pPr>
            <a:r>
              <a:rPr lang="en-US" sz="2800" dirty="0"/>
              <a:t>Involvement and empowerment of local people</a:t>
            </a:r>
          </a:p>
          <a:p>
            <a:pPr>
              <a:buFontTx/>
              <a:buChar char="•"/>
            </a:pPr>
            <a:r>
              <a:rPr lang="en-US" sz="2800" dirty="0"/>
              <a:t>Goal is transformation of all involved</a:t>
            </a:r>
          </a:p>
          <a:p>
            <a:pPr>
              <a:buFontTx/>
              <a:buChar char="•"/>
            </a:pPr>
            <a:r>
              <a:rPr lang="en-US" sz="2800" dirty="0"/>
              <a:t>Kingdom focus</a:t>
            </a:r>
          </a:p>
          <a:p>
            <a:pPr>
              <a:buFontTx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Covenant World Relief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participate in God’s transforming mission in the world through </a:t>
            </a:r>
            <a:r>
              <a:rPr lang="en-US" sz="3600" b="1" dirty="0"/>
              <a:t>disaster relief</a:t>
            </a:r>
            <a:r>
              <a:rPr lang="en-US" dirty="0"/>
              <a:t> and </a:t>
            </a:r>
            <a:r>
              <a:rPr lang="en-US" sz="3600" b="1" dirty="0"/>
              <a:t>holistic development</a:t>
            </a:r>
            <a:r>
              <a:rPr lang="en-US" dirty="0"/>
              <a:t> among the most vulnerable.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Our mission is to </a:t>
            </a:r>
            <a:r>
              <a:rPr lang="en-US" sz="3600" b="1" dirty="0"/>
              <a:t>love, serve, and work together with the poor, the powerless, and the marginalized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39825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ea typeface="ＭＳ Ｐゴシック" pitchFamily="34" charset="-128"/>
              </a:rPr>
              <a:t>Maintain a Kingdom Perspective and Focus</a:t>
            </a:r>
            <a:endParaRPr lang="en-US" sz="4000" b="1" dirty="0"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01000" cy="24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This is God’s mission in the world—not ours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All are created in the Image of God and worthy of dignity and respect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Clearly demonstrate the </a:t>
            </a:r>
            <a:r>
              <a:rPr lang="en-US" sz="2800" dirty="0"/>
              <a:t>message of the Kingdom and the Good News of </a:t>
            </a:r>
            <a:r>
              <a:rPr lang="en-US" sz="2800" dirty="0" smtClean="0"/>
              <a:t>Christ</a:t>
            </a:r>
            <a:endParaRPr lang="en-US" sz="2800" dirty="0"/>
          </a:p>
        </p:txBody>
      </p:sp>
      <p:pic>
        <p:nvPicPr>
          <p:cNvPr id="29700" name="Picture 4" descr="May 2005 033"/>
          <p:cNvPicPr>
            <a:picLocks noChangeAspect="1" noChangeArrowheads="1"/>
          </p:cNvPicPr>
          <p:nvPr/>
        </p:nvPicPr>
        <p:blipFill>
          <a:blip r:embed="rId2" cstate="print"/>
          <a:srcRect l="13873" t="6972" r="16803" b="14917"/>
          <a:stretch>
            <a:fillRect/>
          </a:stretch>
        </p:blipFill>
        <p:spPr bwMode="auto">
          <a:xfrm>
            <a:off x="2819400" y="3381375"/>
            <a:ext cx="4114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b="1" dirty="0"/>
              <a:t>Partner with others</a:t>
            </a:r>
            <a:r>
              <a:rPr lang="en-US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1371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Work in partnership in order to leverage human and financial </a:t>
            </a:r>
            <a:r>
              <a:rPr lang="en-US" dirty="0"/>
              <a:t>resources</a:t>
            </a:r>
          </a:p>
        </p:txBody>
      </p:sp>
      <p:pic>
        <p:nvPicPr>
          <p:cNvPr id="8" name="Picture 5" descr="Outlook"/>
          <p:cNvPicPr>
            <a:picLocks noChangeAspect="1" noChangeArrowheads="1"/>
          </p:cNvPicPr>
          <p:nvPr/>
        </p:nvPicPr>
        <p:blipFill>
          <a:blip r:embed="rId3" cstate="print"/>
          <a:srcRect b="36736"/>
          <a:stretch>
            <a:fillRect/>
          </a:stretch>
        </p:blipFill>
        <p:spPr>
          <a:xfrm>
            <a:off x="-5489" y="2514600"/>
            <a:ext cx="9149489" cy="4343401"/>
          </a:xfrm>
          <a:prstGeom prst="rect">
            <a:avLst/>
          </a:prstGeom>
          <a:noFill/>
          <a:ln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39825"/>
          </a:xfrm>
        </p:spPr>
        <p:txBody>
          <a:bodyPr>
            <a:noAutofit/>
          </a:bodyPr>
          <a:lstStyle/>
          <a:p>
            <a:r>
              <a:rPr lang="en-US" sz="4000" b="1" dirty="0"/>
              <a:t>Involve and empower people from the community</a:t>
            </a:r>
            <a:r>
              <a:rPr lang="en-US" sz="400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Locally initiated and owned projects that equip and train people from the community</a:t>
            </a:r>
          </a:p>
          <a:p>
            <a:pPr>
              <a:buFontTx/>
              <a:buChar char="•"/>
            </a:pPr>
            <a:r>
              <a:rPr lang="en-US" dirty="0"/>
              <a:t>Emphasis is on </a:t>
            </a:r>
            <a:r>
              <a:rPr lang="en-US" i="1" dirty="0"/>
              <a:t>working with</a:t>
            </a:r>
            <a:r>
              <a:rPr lang="en-US" dirty="0"/>
              <a:t> rather than </a:t>
            </a:r>
            <a:r>
              <a:rPr lang="en-US" i="1" dirty="0"/>
              <a:t>doing for</a:t>
            </a:r>
            <a:r>
              <a:rPr lang="en-US" dirty="0"/>
              <a:t> the community </a:t>
            </a:r>
          </a:p>
        </p:txBody>
      </p:sp>
      <p:pic>
        <p:nvPicPr>
          <p:cNvPr id="7" name="Picture 20" descr="April 2006 140"/>
          <p:cNvPicPr>
            <a:picLocks noChangeAspect="1" noChangeArrowheads="1"/>
          </p:cNvPicPr>
          <p:nvPr/>
        </p:nvPicPr>
        <p:blipFill>
          <a:blip r:embed="rId2" cstate="print"/>
          <a:srcRect t="20830" b="31001"/>
          <a:stretch>
            <a:fillRect/>
          </a:stretch>
        </p:blipFill>
        <p:spPr>
          <a:xfrm>
            <a:off x="685800" y="4038600"/>
            <a:ext cx="7804150" cy="2819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DSCN303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25250"/>
          <a:stretch>
            <a:fillRect/>
          </a:stretch>
        </p:blipFill>
        <p:spPr>
          <a:xfrm>
            <a:off x="2017713" y="3581400"/>
            <a:ext cx="5449887" cy="3048000"/>
          </a:xfrm>
          <a:noFill/>
          <a:ln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39825"/>
          </a:xfrm>
        </p:spPr>
        <p:txBody>
          <a:bodyPr/>
          <a:lstStyle/>
          <a:p>
            <a:r>
              <a:rPr lang="en-US" altLang="ja-JP" b="1" dirty="0">
                <a:ea typeface="ＭＳ Ｐゴシック" pitchFamily="34" charset="-128"/>
              </a:rPr>
              <a:t>Serve those most in need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5307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Serve the most vulnerable in the whole community</a:t>
            </a:r>
          </a:p>
          <a:p>
            <a:pPr>
              <a:buFontTx/>
              <a:buChar char="•"/>
            </a:pPr>
            <a:r>
              <a:rPr lang="en-US" sz="2800" dirty="0"/>
              <a:t>Model Christ’s love for </a:t>
            </a:r>
            <a:r>
              <a:rPr lang="en-US" sz="2800" i="1" dirty="0"/>
              <a:t>all</a:t>
            </a:r>
            <a:r>
              <a:rPr lang="en-US" sz="2800" dirty="0"/>
              <a:t>, regardless of religion, ethnicity, gender or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April 2006 16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6265" t="14320" b="37050"/>
          <a:stretch>
            <a:fillRect/>
          </a:stretch>
        </p:blipFill>
        <p:spPr>
          <a:xfrm>
            <a:off x="304800" y="3625850"/>
            <a:ext cx="8305800" cy="3232150"/>
          </a:xfrm>
          <a:noFill/>
          <a:ln/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39825"/>
          </a:xfrm>
        </p:spPr>
        <p:txBody>
          <a:bodyPr>
            <a:noAutofit/>
          </a:bodyPr>
          <a:lstStyle/>
          <a:p>
            <a:r>
              <a:rPr lang="en-US" b="1" dirty="0"/>
              <a:t>Seek transformation of </a:t>
            </a:r>
            <a:r>
              <a:rPr lang="en-US" b="1" dirty="0" smtClean="0"/>
              <a:t>individuals</a:t>
            </a:r>
            <a:r>
              <a:rPr lang="en-US" b="1" dirty="0"/>
              <a:t>, families, and communities</a:t>
            </a:r>
            <a:r>
              <a:rPr lang="en-US" sz="5400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Importance of long-term, holistic, sustainable development 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Road to Transformation</a:t>
            </a:r>
          </a:p>
        </p:txBody>
      </p:sp>
      <p:pic>
        <p:nvPicPr>
          <p:cNvPr id="15" name="Picture 14" descr="road to transformation graphic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295400"/>
            <a:ext cx="5410200" cy="5222145"/>
          </a:xfrm>
          <a:prstGeom prst="rect">
            <a:avLst/>
          </a:prstGeom>
          <a:ln w="20002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7" name="Straight Arrow Connector 16"/>
          <p:cNvCxnSpPr/>
          <p:nvPr/>
        </p:nvCxnSpPr>
        <p:spPr>
          <a:xfrm>
            <a:off x="3276600" y="3810000"/>
            <a:ext cx="0" cy="685800"/>
          </a:xfrm>
          <a:prstGeom prst="straightConnector1">
            <a:avLst/>
          </a:prstGeom>
          <a:ln w="69850">
            <a:solidFill>
              <a:srgbClr val="FF000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0400" y="4953000"/>
            <a:ext cx="3048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10000" y="4343400"/>
            <a:ext cx="609600" cy="457200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76800" y="2362200"/>
            <a:ext cx="1219200" cy="1447800"/>
          </a:xfrm>
          <a:prstGeom prst="straightConnector1">
            <a:avLst/>
          </a:prstGeom>
          <a:ln w="95250">
            <a:solidFill>
              <a:srgbClr val="00B0F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26670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dirty="0"/>
              <a:t>Importance of long-term, holistic, sustainable development </a:t>
            </a:r>
          </a:p>
          <a:p>
            <a:pPr>
              <a:buFontTx/>
              <a:buChar char="•"/>
            </a:pPr>
            <a:r>
              <a:rPr lang="en-US" sz="2800" dirty="0"/>
              <a:t>Quality of impact is valued more than the quantity of people impacted—depth over breadth</a:t>
            </a:r>
            <a:r>
              <a:rPr lang="en-US" dirty="0"/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228600"/>
            <a:ext cx="89154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Seek transformation of individuals, families, and communities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April 2006 16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6265" t="14320" b="37050"/>
          <a:stretch>
            <a:fillRect/>
          </a:stretch>
        </p:blipFill>
        <p:spPr>
          <a:xfrm>
            <a:off x="304800" y="3625850"/>
            <a:ext cx="8305800" cy="3232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eper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v Sta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311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ＭＳ Ｐゴシック</vt:lpstr>
      <vt:lpstr>Arial Unicode MS</vt:lpstr>
      <vt:lpstr>Deeper Ppt Theme</vt:lpstr>
      <vt:lpstr>Covenant World Relief   Guiding Principles for  Relief and Development </vt:lpstr>
      <vt:lpstr>Covenant World Relief</vt:lpstr>
      <vt:lpstr>Maintain a Kingdom Perspective and Focus</vt:lpstr>
      <vt:lpstr>Partner with others </vt:lpstr>
      <vt:lpstr>Involve and empower people from the community </vt:lpstr>
      <vt:lpstr>Serve those most in need</vt:lpstr>
      <vt:lpstr>Seek transformation of individuals, families, and communities </vt:lpstr>
      <vt:lpstr>Slide 8</vt:lpstr>
      <vt:lpstr>Slide 9</vt:lpstr>
      <vt:lpstr>Address root causes, not just symptoms </vt:lpstr>
      <vt:lpstr>Additional Information on the Similarities and Differences of Relief and Development</vt:lpstr>
      <vt:lpstr>Relief                     Development</vt:lpstr>
      <vt:lpstr>Commonalities of  Relief and Development</vt:lpstr>
    </vt:vector>
  </TitlesOfParts>
  <Company>Evangelical Covenant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 World Relief Principles for Relief and Development </dc:title>
  <dc:creator>daveh</dc:creator>
  <cp:lastModifiedBy> </cp:lastModifiedBy>
  <cp:revision>40</cp:revision>
  <dcterms:created xsi:type="dcterms:W3CDTF">2010-01-21T21:44:11Z</dcterms:created>
  <dcterms:modified xsi:type="dcterms:W3CDTF">2012-09-17T16:16:33Z</dcterms:modified>
</cp:coreProperties>
</file>